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68" r:id="rId4"/>
    <p:sldId id="263" r:id="rId5"/>
    <p:sldId id="266" r:id="rId6"/>
    <p:sldId id="269" r:id="rId7"/>
    <p:sldId id="270" r:id="rId8"/>
    <p:sldId id="273" r:id="rId9"/>
    <p:sldId id="267" r:id="rId10"/>
    <p:sldId id="272" r:id="rId11"/>
    <p:sldId id="264" r:id="rId12"/>
    <p:sldId id="258" r:id="rId13"/>
    <p:sldId id="259" r:id="rId14"/>
    <p:sldId id="265" r:id="rId15"/>
    <p:sldId id="260" r:id="rId16"/>
    <p:sldId id="271" r:id="rId17"/>
    <p:sldId id="261" r:id="rId18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08" autoAdjust="0"/>
    <p:restoredTop sz="93776" autoAdjust="0"/>
  </p:normalViewPr>
  <p:slideViewPr>
    <p:cSldViewPr>
      <p:cViewPr varScale="1">
        <p:scale>
          <a:sx n="102" d="100"/>
          <a:sy n="102" d="100"/>
        </p:scale>
        <p:origin x="-107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lcím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hu-HU" smtClean="0"/>
              <a:t>Alcím mintájának szerkesztése</a:t>
            </a:r>
            <a:endParaRPr kumimoji="0" lang="en-US"/>
          </a:p>
        </p:txBody>
      </p:sp>
      <p:sp>
        <p:nvSpPr>
          <p:cNvPr id="28" name="Cím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cxnSp>
        <p:nvCxnSpPr>
          <p:cNvPr id="8" name="Egyenes összekötő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zis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átum helye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93046-8DA6-4284-A4CE-C6B5ECD3B59B}" type="datetimeFigureOut">
              <a:rPr lang="hu-HU" smtClean="0"/>
              <a:pPr/>
              <a:t>2018.01.02.</a:t>
            </a:fld>
            <a:endParaRPr lang="hu-HU"/>
          </a:p>
        </p:txBody>
      </p:sp>
      <p:sp>
        <p:nvSpPr>
          <p:cNvPr id="16" name="Dia számának helye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A348D5-647B-43A1-8010-82DD45F726E2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17" name="Élőláb helye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93046-8DA6-4284-A4CE-C6B5ECD3B59B}" type="datetimeFigureOut">
              <a:rPr lang="hu-HU" smtClean="0"/>
              <a:pPr/>
              <a:t>2018.01.02.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348D5-647B-43A1-8010-82DD45F726E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93046-8DA6-4284-A4CE-C6B5ECD3B59B}" type="datetimeFigureOut">
              <a:rPr lang="hu-HU" smtClean="0"/>
              <a:pPr/>
              <a:t>2018.01.02.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348D5-647B-43A1-8010-82DD45F726E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artalom helye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14" name="Dátum helye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2C93046-8DA6-4284-A4CE-C6B5ECD3B59B}" type="datetimeFigureOut">
              <a:rPr lang="hu-HU" smtClean="0"/>
              <a:pPr/>
              <a:t>2018.01.02.</a:t>
            </a:fld>
            <a:endParaRPr lang="hu-HU"/>
          </a:p>
        </p:txBody>
      </p:sp>
      <p:sp>
        <p:nvSpPr>
          <p:cNvPr id="15" name="Dia számának helye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67A348D5-647B-43A1-8010-82DD45F726E2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16" name="Élőláb helye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7" name="Cím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93046-8DA6-4284-A4CE-C6B5ECD3B59B}" type="datetimeFigureOut">
              <a:rPr lang="hu-HU" smtClean="0"/>
              <a:pPr/>
              <a:t>2018.01.02.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348D5-647B-43A1-8010-82DD45F726E2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cxnSp>
        <p:nvCxnSpPr>
          <p:cNvPr id="7" name="Egyenes összekötő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93046-8DA6-4284-A4CE-C6B5ECD3B59B}" type="datetimeFigureOut">
              <a:rPr lang="hu-HU" smtClean="0"/>
              <a:pPr/>
              <a:t>2018.01.02.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348D5-647B-43A1-8010-82DD45F726E2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11" name="Tartalom helye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13" name="Tartalom helye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348D5-647B-43A1-8010-82DD45F726E2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93046-8DA6-4284-A4CE-C6B5ECD3B59B}" type="datetimeFigureOut">
              <a:rPr lang="hu-HU" smtClean="0"/>
              <a:pPr/>
              <a:t>2018.01.02.</a:t>
            </a:fld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32" name="Tartalom helye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34" name="Tartalom helye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12" name="Szöveg helye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cxnSp>
        <p:nvCxnSpPr>
          <p:cNvPr id="10" name="Egyenes összekötő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93046-8DA6-4284-A4CE-C6B5ECD3B59B}" type="datetimeFigureOut">
              <a:rPr lang="hu-HU" smtClean="0"/>
              <a:pPr/>
              <a:t>2018.01.02.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348D5-647B-43A1-8010-82DD45F726E2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93046-8DA6-4284-A4CE-C6B5ECD3B59B}" type="datetimeFigureOut">
              <a:rPr lang="hu-HU" smtClean="0"/>
              <a:pPr/>
              <a:t>2018.01.02.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348D5-647B-43A1-8010-82DD45F726E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artalom helye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31" name="Cím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8" name="Dátum helye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2C93046-8DA6-4284-A4CE-C6B5ECD3B59B}" type="datetimeFigureOut">
              <a:rPr lang="hu-HU" smtClean="0"/>
              <a:pPr/>
              <a:t>2018.01.02.</a:t>
            </a:fld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7A348D5-647B-43A1-8010-82DD45F726E2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10" name="Élőláb helye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hu-HU" smtClean="0"/>
              <a:t>Kép beszúrásához kattintson az ikonra</a:t>
            </a:r>
            <a:endParaRPr kumimoji="0"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8" name="Dátum hely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93046-8DA6-4284-A4CE-C6B5ECD3B59B}" type="datetimeFigureOut">
              <a:rPr lang="hu-HU" smtClean="0"/>
              <a:pPr/>
              <a:t>2018.01.02.</a:t>
            </a:fld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A348D5-647B-43A1-8010-82DD45F726E2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10" name="Élőláb helye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zöveg helye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hu-HU" smtClean="0"/>
              <a:t>Mintaszöveg szerkesztése</a:t>
            </a:r>
          </a:p>
          <a:p>
            <a:pPr lvl="1" eaLnBrk="1" latinLnBrk="0" hangingPunct="1"/>
            <a:r>
              <a:rPr kumimoji="0" lang="hu-HU" smtClean="0"/>
              <a:t>Második szint</a:t>
            </a:r>
          </a:p>
          <a:p>
            <a:pPr lvl="2" eaLnBrk="1" latinLnBrk="0" hangingPunct="1"/>
            <a:r>
              <a:rPr kumimoji="0" lang="hu-HU" smtClean="0"/>
              <a:t>Harmadik szint</a:t>
            </a:r>
          </a:p>
          <a:p>
            <a:pPr lvl="3" eaLnBrk="1" latinLnBrk="0" hangingPunct="1"/>
            <a:r>
              <a:rPr kumimoji="0" lang="hu-HU" smtClean="0"/>
              <a:t>Negyedik szint</a:t>
            </a:r>
          </a:p>
          <a:p>
            <a:pPr lvl="4" eaLnBrk="1" latinLnBrk="0" hangingPunct="1"/>
            <a:r>
              <a:rPr kumimoji="0" lang="hu-HU" smtClean="0"/>
              <a:t>Ötödik szint</a:t>
            </a:r>
            <a:endParaRPr kumimoji="0" lang="en-US"/>
          </a:p>
        </p:txBody>
      </p:sp>
      <p:sp>
        <p:nvSpPr>
          <p:cNvPr id="24" name="Dátum helye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32C93046-8DA6-4284-A4CE-C6B5ECD3B59B}" type="datetimeFigureOut">
              <a:rPr lang="hu-HU" smtClean="0"/>
              <a:pPr/>
              <a:t>2018.01.02.</a:t>
            </a:fld>
            <a:endParaRPr lang="hu-HU"/>
          </a:p>
        </p:txBody>
      </p:sp>
      <p:sp>
        <p:nvSpPr>
          <p:cNvPr id="10" name="Élőláb helye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hu-HU"/>
          </a:p>
        </p:txBody>
      </p:sp>
      <p:sp>
        <p:nvSpPr>
          <p:cNvPr id="22" name="Dia számának helye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67A348D5-647B-43A1-8010-82DD45F726E2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5" name="Cím helye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13" Type="http://schemas.openxmlformats.org/officeDocument/2006/relationships/image" Target="../media/image64.jpeg"/><Relationship Id="rId18" Type="http://schemas.openxmlformats.org/officeDocument/2006/relationships/image" Target="../media/image69.jpeg"/><Relationship Id="rId26" Type="http://schemas.openxmlformats.org/officeDocument/2006/relationships/image" Target="../media/image77.jpeg"/><Relationship Id="rId3" Type="http://schemas.openxmlformats.org/officeDocument/2006/relationships/image" Target="../media/image54.jpeg"/><Relationship Id="rId21" Type="http://schemas.openxmlformats.org/officeDocument/2006/relationships/image" Target="../media/image72.jpeg"/><Relationship Id="rId7" Type="http://schemas.openxmlformats.org/officeDocument/2006/relationships/image" Target="../media/image58.jpeg"/><Relationship Id="rId12" Type="http://schemas.openxmlformats.org/officeDocument/2006/relationships/image" Target="../media/image63.jpeg"/><Relationship Id="rId17" Type="http://schemas.openxmlformats.org/officeDocument/2006/relationships/image" Target="../media/image68.jpeg"/><Relationship Id="rId25" Type="http://schemas.openxmlformats.org/officeDocument/2006/relationships/image" Target="../media/image76.jpeg"/><Relationship Id="rId2" Type="http://schemas.openxmlformats.org/officeDocument/2006/relationships/image" Target="../media/image53.jpeg"/><Relationship Id="rId16" Type="http://schemas.openxmlformats.org/officeDocument/2006/relationships/image" Target="../media/image67.jpeg"/><Relationship Id="rId20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11" Type="http://schemas.openxmlformats.org/officeDocument/2006/relationships/image" Target="../media/image62.jpeg"/><Relationship Id="rId24" Type="http://schemas.openxmlformats.org/officeDocument/2006/relationships/image" Target="../media/image75.jpeg"/><Relationship Id="rId5" Type="http://schemas.openxmlformats.org/officeDocument/2006/relationships/image" Target="../media/image56.jpeg"/><Relationship Id="rId15" Type="http://schemas.openxmlformats.org/officeDocument/2006/relationships/image" Target="../media/image66.jpeg"/><Relationship Id="rId23" Type="http://schemas.openxmlformats.org/officeDocument/2006/relationships/image" Target="../media/image74.jpeg"/><Relationship Id="rId10" Type="http://schemas.openxmlformats.org/officeDocument/2006/relationships/image" Target="../media/image61.jpeg"/><Relationship Id="rId19" Type="http://schemas.openxmlformats.org/officeDocument/2006/relationships/image" Target="../media/image70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Relationship Id="rId14" Type="http://schemas.openxmlformats.org/officeDocument/2006/relationships/image" Target="../media/image65.jpeg"/><Relationship Id="rId22" Type="http://schemas.openxmlformats.org/officeDocument/2006/relationships/image" Target="../media/image73.jpeg"/><Relationship Id="rId27" Type="http://schemas.openxmlformats.org/officeDocument/2006/relationships/image" Target="../media/image7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13" Type="http://schemas.openxmlformats.org/officeDocument/2006/relationships/image" Target="../media/image90.jpe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12" Type="http://schemas.openxmlformats.org/officeDocument/2006/relationships/image" Target="../media/image89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11" Type="http://schemas.openxmlformats.org/officeDocument/2006/relationships/image" Target="../media/image88.jpeg"/><Relationship Id="rId5" Type="http://schemas.openxmlformats.org/officeDocument/2006/relationships/image" Target="../media/image82.jpeg"/><Relationship Id="rId10" Type="http://schemas.openxmlformats.org/officeDocument/2006/relationships/image" Target="../media/image87.jpeg"/><Relationship Id="rId4" Type="http://schemas.openxmlformats.org/officeDocument/2006/relationships/image" Target="../media/image81.jpeg"/><Relationship Id="rId9" Type="http://schemas.openxmlformats.org/officeDocument/2006/relationships/image" Target="../media/image8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Relationship Id="rId14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714348" y="1142984"/>
            <a:ext cx="7772400" cy="1881897"/>
          </a:xfrm>
        </p:spPr>
        <p:txBody>
          <a:bodyPr>
            <a:noAutofit/>
          </a:bodyPr>
          <a:lstStyle/>
          <a:p>
            <a:r>
              <a:rPr lang="hu-HU" sz="4000" b="1" spc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hu-HU" sz="4000" b="1" spc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hu-HU" sz="4000" b="1" spc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hu-HU" sz="4000" b="1" spc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hu-HU" sz="4000" b="1" spc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hu-HU" sz="4000" b="1" spc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hu-HU" sz="4000" b="1" spc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KÖZMEGHALLGATÁS</a:t>
            </a:r>
            <a:br>
              <a:rPr lang="hu-HU" sz="4000" b="1" spc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hu-HU" sz="4000" b="1" spc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hu-HU" sz="4000" b="1" spc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hu-HU" sz="4000" b="1" spc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2017. december 08.</a:t>
            </a:r>
            <a:endParaRPr lang="hu-HU" sz="4000" b="1" spc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8" descr="vagashuta cimere_kics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8992" y="3929066"/>
            <a:ext cx="2286000" cy="2295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WP_20171129_10_53_34_Pr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8520" y="0"/>
            <a:ext cx="2363938" cy="4208330"/>
          </a:xfrm>
          <a:prstGeom prst="rect">
            <a:avLst/>
          </a:prstGeom>
        </p:spPr>
      </p:pic>
      <p:pic>
        <p:nvPicPr>
          <p:cNvPr id="5" name="Kép 4" descr="WP_20171129_10_53_54_Pr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59224" y="0"/>
            <a:ext cx="2364817" cy="4209894"/>
          </a:xfrm>
          <a:prstGeom prst="rect">
            <a:avLst/>
          </a:prstGeom>
        </p:spPr>
      </p:pic>
      <p:pic>
        <p:nvPicPr>
          <p:cNvPr id="6" name="Kép 5" descr="WP_20171129_10_54_19_Pr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-27384"/>
            <a:ext cx="2376264" cy="4230274"/>
          </a:xfrm>
          <a:prstGeom prst="rect">
            <a:avLst/>
          </a:prstGeom>
        </p:spPr>
      </p:pic>
      <p:pic>
        <p:nvPicPr>
          <p:cNvPr id="7" name="Kép 6" descr="WP_20171129_11_33_24_Pr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04248" y="-27384"/>
            <a:ext cx="2376264" cy="4230274"/>
          </a:xfrm>
          <a:prstGeom prst="rect">
            <a:avLst/>
          </a:prstGeom>
        </p:spPr>
      </p:pic>
      <p:pic>
        <p:nvPicPr>
          <p:cNvPr id="8" name="Kép 7" descr="WP_20171129_12_54_27_Pr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3568" y="2492896"/>
            <a:ext cx="7770845" cy="4365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7544" y="1988840"/>
            <a:ext cx="8229600" cy="142591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u-HU" sz="2500" dirty="0" smtClean="0"/>
              <a:t>Vidékfejlesztési pályázat: Külterületi, helyi közutak fejlesztése és önkormányzati utak kezelése - </a:t>
            </a:r>
            <a:r>
              <a:rPr lang="hu-HU" sz="2500" dirty="0" err="1" smtClean="0"/>
              <a:t>Zetor</a:t>
            </a:r>
            <a:r>
              <a:rPr lang="hu-HU" sz="2500" dirty="0" smtClean="0"/>
              <a:t>, fűkasza pályázat - 10 millió Ft - (90 %-os támogatottság)</a:t>
            </a:r>
          </a:p>
          <a:p>
            <a:pPr>
              <a:buNone/>
            </a:pPr>
            <a:endParaRPr lang="hu-HU" sz="1800" dirty="0" smtClean="0"/>
          </a:p>
          <a:p>
            <a:endParaRPr lang="hu-HU" sz="1800" dirty="0"/>
          </a:p>
        </p:txBody>
      </p:sp>
      <p:sp>
        <p:nvSpPr>
          <p:cNvPr id="6" name="Cím 1"/>
          <p:cNvSpPr txBox="1">
            <a:spLocks/>
          </p:cNvSpPr>
          <p:nvPr/>
        </p:nvSpPr>
        <p:spPr>
          <a:xfrm>
            <a:off x="683568" y="332657"/>
            <a:ext cx="7772400" cy="72008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 fontScale="85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BEADOTT,</a:t>
            </a:r>
            <a:r>
              <a:rPr kumimoji="0" lang="hu-HU" sz="2800" b="1" i="0" u="none" strike="noStrike" kern="1200" cap="none" spc="0" normalizeH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ELBÍRÁLÁS ALATT LÉVŐ </a:t>
            </a:r>
            <a:r>
              <a:rPr kumimoji="0" lang="hu-HU" sz="2800" b="1" i="0" u="none" strike="noStrike" kern="1200" cap="none" spc="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PÁLYÁZATOK</a:t>
            </a:r>
            <a:endParaRPr kumimoji="0" lang="hu-HU" sz="2800" b="1" i="0" u="none" strike="noStrike" kern="1200" cap="none" spc="0" normalizeH="0" baseline="0" noProof="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chemeClr val="tx1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9" name="Tartalom helye 2"/>
          <p:cNvSpPr txBox="1">
            <a:spLocks/>
          </p:cNvSpPr>
          <p:nvPr/>
        </p:nvSpPr>
        <p:spPr>
          <a:xfrm>
            <a:off x="539552" y="3717032"/>
            <a:ext cx="8229600" cy="157163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tabLst/>
              <a:defRPr/>
            </a:pPr>
            <a:r>
              <a:rPr kumimoji="0" lang="hu-HU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HUSKROUA Határon átnyúló együttműködési</a:t>
            </a:r>
            <a:r>
              <a:rPr kumimoji="0" lang="hu-HU" sz="25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program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tabLst/>
              <a:defRPr/>
            </a:pPr>
            <a:r>
              <a:rPr kumimoji="0" lang="hu-HU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Katasztrófavédelmi kiképző bázis létrehozása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tabLst/>
              <a:defRPr/>
            </a:pPr>
            <a:r>
              <a:rPr kumimoji="0" lang="hu-HU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38</a:t>
            </a:r>
            <a:r>
              <a:rPr kumimoji="0" lang="hu-HU" sz="25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hu-HU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millió Ft - (90 %-os</a:t>
            </a:r>
            <a:r>
              <a:rPr kumimoji="0" lang="hu-HU" sz="25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hu-HU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támogatottság)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Tartalom helye 2"/>
          <p:cNvSpPr txBox="1">
            <a:spLocks/>
          </p:cNvSpPr>
          <p:nvPr/>
        </p:nvSpPr>
        <p:spPr>
          <a:xfrm>
            <a:off x="571472" y="5705872"/>
            <a:ext cx="8229600" cy="79496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tabLst/>
              <a:defRPr/>
            </a:pPr>
            <a:r>
              <a:rPr kumimoji="0" lang="hu-HU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Rendkívüli támogatás: 1.500 </a:t>
            </a:r>
            <a:r>
              <a:rPr kumimoji="0" lang="hu-HU" sz="25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eFt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hu-HU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71472" y="1643050"/>
            <a:ext cx="4214842" cy="1000132"/>
          </a:xfrm>
        </p:spPr>
        <p:txBody>
          <a:bodyPr>
            <a:normAutofit lnSpcReduction="10000"/>
          </a:bodyPr>
          <a:lstStyle/>
          <a:p>
            <a:r>
              <a:rPr lang="hu-HU" sz="2000" dirty="0" smtClean="0"/>
              <a:t>Cseréptói út felújítása önerőből és </a:t>
            </a:r>
            <a:br>
              <a:rPr lang="hu-HU" sz="2000" dirty="0" smtClean="0"/>
            </a:br>
            <a:r>
              <a:rPr lang="hu-HU" sz="2000" dirty="0" smtClean="0"/>
              <a:t>magánszemélyek támogatásával. </a:t>
            </a:r>
            <a:br>
              <a:rPr lang="hu-HU" sz="2000" dirty="0" smtClean="0"/>
            </a:br>
            <a:r>
              <a:rPr lang="hu-HU" sz="2000" dirty="0" smtClean="0"/>
              <a:t>1.600 </a:t>
            </a:r>
            <a:r>
              <a:rPr lang="hu-HU" sz="2000" dirty="0" err="1" smtClean="0"/>
              <a:t>eFt</a:t>
            </a:r>
            <a:endParaRPr lang="hu-HU" sz="2000" dirty="0"/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571472" y="188640"/>
            <a:ext cx="7772400" cy="72008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EGYÉB MEGVALÓSULT FELADATOK</a:t>
            </a:r>
            <a:endParaRPr kumimoji="0" lang="hu-HU" sz="2800" b="1" i="0" u="none" strike="noStrike" kern="1200" cap="none" spc="0" normalizeH="0" baseline="0" noProof="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chemeClr val="tx1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7" name="Tartalom helye 2"/>
          <p:cNvSpPr txBox="1">
            <a:spLocks/>
          </p:cNvSpPr>
          <p:nvPr/>
        </p:nvSpPr>
        <p:spPr>
          <a:xfrm>
            <a:off x="4857752" y="1571612"/>
            <a:ext cx="3929090" cy="1143008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Játszótér felújítás összefogással </a:t>
            </a:r>
            <a:b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(önkormányzat, Vágáshutáért </a:t>
            </a:r>
            <a:b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Egyesület és magánszemélyek)</a:t>
            </a:r>
            <a:b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580 </a:t>
            </a:r>
            <a:r>
              <a:rPr kumimoji="0" lang="hu-H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eFt</a:t>
            </a:r>
            <a:endParaRPr kumimoji="0" lang="hu-H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artalom helye 2"/>
          <p:cNvSpPr txBox="1">
            <a:spLocks/>
          </p:cNvSpPr>
          <p:nvPr/>
        </p:nvSpPr>
        <p:spPr>
          <a:xfrm>
            <a:off x="500034" y="2786058"/>
            <a:ext cx="4000528" cy="10001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Virágültetés </a:t>
            </a:r>
            <a:b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(Dolina, Nagypart)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artalom helye 2"/>
          <p:cNvSpPr txBox="1">
            <a:spLocks/>
          </p:cNvSpPr>
          <p:nvPr/>
        </p:nvSpPr>
        <p:spPr>
          <a:xfrm>
            <a:off x="3857620" y="2786058"/>
            <a:ext cx="4572032" cy="884559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Kültéri padok, asztalok, buszmegálló, </a:t>
            </a:r>
            <a:b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tájház kültéri eszközeinek festése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Kép 9" descr="19143968_1453276658070323_72455550239672791_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780928"/>
            <a:ext cx="2895786" cy="3861048"/>
          </a:xfrm>
          <a:prstGeom prst="rect">
            <a:avLst/>
          </a:prstGeom>
        </p:spPr>
      </p:pic>
      <p:pic>
        <p:nvPicPr>
          <p:cNvPr id="11" name="Kép 10" descr="19264498_1453276684736987_7658118825144478312_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87824" y="2780928"/>
            <a:ext cx="2895786" cy="3861048"/>
          </a:xfrm>
          <a:prstGeom prst="rect">
            <a:avLst/>
          </a:prstGeom>
        </p:spPr>
      </p:pic>
      <p:pic>
        <p:nvPicPr>
          <p:cNvPr id="13" name="Kép 12" descr="19222787_1453276781403644_6836559422127641518_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2160" y="2780928"/>
            <a:ext cx="2880320" cy="3840427"/>
          </a:xfrm>
          <a:prstGeom prst="rect">
            <a:avLst/>
          </a:prstGeom>
        </p:spPr>
      </p:pic>
      <p:pic>
        <p:nvPicPr>
          <p:cNvPr id="14" name="Kép 13" descr="IMG_047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504" y="1052736"/>
            <a:ext cx="4392488" cy="3294366"/>
          </a:xfrm>
          <a:prstGeom prst="rect">
            <a:avLst/>
          </a:prstGeom>
        </p:spPr>
      </p:pic>
      <p:pic>
        <p:nvPicPr>
          <p:cNvPr id="15" name="Kép 14" descr="IMG_047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99992" y="1052736"/>
            <a:ext cx="4440493" cy="3330370"/>
          </a:xfrm>
          <a:prstGeom prst="rect">
            <a:avLst/>
          </a:prstGeom>
        </p:spPr>
      </p:pic>
      <p:pic>
        <p:nvPicPr>
          <p:cNvPr id="16" name="Kép 15" descr="IMG_047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7504" y="3429000"/>
            <a:ext cx="4392488" cy="3294365"/>
          </a:xfrm>
          <a:prstGeom prst="rect">
            <a:avLst/>
          </a:prstGeom>
        </p:spPr>
      </p:pic>
      <p:pic>
        <p:nvPicPr>
          <p:cNvPr id="17" name="Kép 16" descr="IMG_047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99992" y="3429000"/>
            <a:ext cx="4392488" cy="32943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1"/>
          <p:cNvSpPr txBox="1">
            <a:spLocks/>
          </p:cNvSpPr>
          <p:nvPr/>
        </p:nvSpPr>
        <p:spPr>
          <a:xfrm>
            <a:off x="539552" y="260648"/>
            <a:ext cx="7772400" cy="72008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 fontScale="85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RENDEZVÉNYEK</a:t>
            </a:r>
            <a:r>
              <a:rPr kumimoji="0" lang="hu-HU" sz="2800" b="1" i="0" u="none" strike="noStrike" kern="1200" cap="none" spc="0" normalizeH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a 2016. évi közmeghallgatás után</a:t>
            </a:r>
            <a:endParaRPr kumimoji="0" lang="hu-HU" sz="2800" b="1" i="0" u="none" strike="noStrike" kern="1200" cap="none" spc="0" normalizeH="0" baseline="0" noProof="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chemeClr val="tx1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4" name="Tartalom helye 2"/>
          <p:cNvSpPr txBox="1">
            <a:spLocks/>
          </p:cNvSpPr>
          <p:nvPr/>
        </p:nvSpPr>
        <p:spPr>
          <a:xfrm>
            <a:off x="611560" y="980728"/>
            <a:ext cx="8229600" cy="338437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2016. december: I. Hagyományőrző Disznóvágás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I. Adventi koszorú készítés a templomnál, közös gyertyagyújtás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I. Betlehem készítése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Falukarácsony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Közös évbúcsúztató máglya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Huta Kupa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II. Favágó Verseny és Gyermeknap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Dalos- és Egyházi találkozó</a:t>
            </a:r>
            <a:endParaRPr kumimoji="0" lang="hu-HU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Kép 6" descr="disznovagas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196752"/>
            <a:ext cx="4499610" cy="2998470"/>
          </a:xfrm>
          <a:prstGeom prst="rect">
            <a:avLst/>
          </a:prstGeom>
        </p:spPr>
      </p:pic>
      <p:pic>
        <p:nvPicPr>
          <p:cNvPr id="8" name="Kép 7" descr="disznovagas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24536" y="1196752"/>
            <a:ext cx="3995936" cy="3017516"/>
          </a:xfrm>
          <a:prstGeom prst="rect">
            <a:avLst/>
          </a:prstGeom>
        </p:spPr>
      </p:pic>
      <p:pic>
        <p:nvPicPr>
          <p:cNvPr id="9" name="Kép 8" descr="disznovagas_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3933056"/>
            <a:ext cx="4536504" cy="2720130"/>
          </a:xfrm>
          <a:prstGeom prst="rect">
            <a:avLst/>
          </a:prstGeom>
        </p:spPr>
      </p:pic>
      <p:pic>
        <p:nvPicPr>
          <p:cNvPr id="10" name="Kép 9" descr="disznovagas_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6016" y="3933055"/>
            <a:ext cx="4106196" cy="2736305"/>
          </a:xfrm>
          <a:prstGeom prst="rect">
            <a:avLst/>
          </a:prstGeom>
        </p:spPr>
      </p:pic>
      <p:pic>
        <p:nvPicPr>
          <p:cNvPr id="11" name="Kép 10" descr="I_advent_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252536" y="1196752"/>
            <a:ext cx="3312368" cy="5520613"/>
          </a:xfrm>
          <a:prstGeom prst="rect">
            <a:avLst/>
          </a:prstGeom>
        </p:spPr>
      </p:pic>
      <p:pic>
        <p:nvPicPr>
          <p:cNvPr id="13" name="Kép 12" descr="I_advent_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71800" y="1196752"/>
            <a:ext cx="3326770" cy="5544616"/>
          </a:xfrm>
          <a:prstGeom prst="rect">
            <a:avLst/>
          </a:prstGeom>
        </p:spPr>
      </p:pic>
      <p:pic>
        <p:nvPicPr>
          <p:cNvPr id="14" name="Kép 13" descr="I_advent_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12160" y="1196752"/>
            <a:ext cx="3326770" cy="5544616"/>
          </a:xfrm>
          <a:prstGeom prst="rect">
            <a:avLst/>
          </a:prstGeom>
        </p:spPr>
      </p:pic>
      <p:pic>
        <p:nvPicPr>
          <p:cNvPr id="16" name="Kép 15" descr="I_betlehem_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9512" y="1052736"/>
            <a:ext cx="8496944" cy="5663030"/>
          </a:xfrm>
          <a:prstGeom prst="rect">
            <a:avLst/>
          </a:prstGeom>
        </p:spPr>
      </p:pic>
      <p:pic>
        <p:nvPicPr>
          <p:cNvPr id="17" name="Kép 16" descr="I_betlehem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1052736"/>
            <a:ext cx="3349318" cy="2232248"/>
          </a:xfrm>
          <a:prstGeom prst="rect">
            <a:avLst/>
          </a:prstGeom>
        </p:spPr>
      </p:pic>
      <p:pic>
        <p:nvPicPr>
          <p:cNvPr id="18" name="Kép 17" descr="falukaracsony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355915" y="1196752"/>
            <a:ext cx="4788085" cy="3191156"/>
          </a:xfrm>
          <a:prstGeom prst="rect">
            <a:avLst/>
          </a:prstGeom>
        </p:spPr>
      </p:pic>
      <p:pic>
        <p:nvPicPr>
          <p:cNvPr id="19" name="Kép 18" descr="falukaracsony2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77926" y="1052736"/>
            <a:ext cx="5618210" cy="3744416"/>
          </a:xfrm>
          <a:prstGeom prst="rect">
            <a:avLst/>
          </a:prstGeom>
        </p:spPr>
      </p:pic>
      <p:pic>
        <p:nvPicPr>
          <p:cNvPr id="20" name="Kép 19" descr="falukaracsony3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483768" y="4122746"/>
            <a:ext cx="4104039" cy="2735254"/>
          </a:xfrm>
          <a:prstGeom prst="rect">
            <a:avLst/>
          </a:prstGeom>
        </p:spPr>
      </p:pic>
      <p:pic>
        <p:nvPicPr>
          <p:cNvPr id="21" name="Kép 20" descr="szilveszter_1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1052736"/>
            <a:ext cx="5957597" cy="3357354"/>
          </a:xfrm>
          <a:prstGeom prst="rect">
            <a:avLst/>
          </a:prstGeom>
        </p:spPr>
      </p:pic>
      <p:pic>
        <p:nvPicPr>
          <p:cNvPr id="22" name="Kép 21" descr="szilveszter_2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220072" y="1052736"/>
            <a:ext cx="3149770" cy="5589240"/>
          </a:xfrm>
          <a:prstGeom prst="rect">
            <a:avLst/>
          </a:prstGeom>
        </p:spPr>
      </p:pic>
      <p:pic>
        <p:nvPicPr>
          <p:cNvPr id="23" name="Kép 22" descr="huta_kupa_1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0" y="1052736"/>
            <a:ext cx="4325358" cy="2880319"/>
          </a:xfrm>
          <a:prstGeom prst="rect">
            <a:avLst/>
          </a:prstGeom>
        </p:spPr>
      </p:pic>
      <p:pic>
        <p:nvPicPr>
          <p:cNvPr id="24" name="Kép 23" descr="Huta_kupa_2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4300145" y="1052736"/>
            <a:ext cx="4880367" cy="2847799"/>
          </a:xfrm>
          <a:prstGeom prst="rect">
            <a:avLst/>
          </a:prstGeom>
        </p:spPr>
      </p:pic>
      <p:pic>
        <p:nvPicPr>
          <p:cNvPr id="25" name="Kép 24" descr="huta_kupa_3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9109" y="3933055"/>
            <a:ext cx="4480883" cy="2776529"/>
          </a:xfrm>
          <a:prstGeom prst="rect">
            <a:avLst/>
          </a:prstGeom>
        </p:spPr>
      </p:pic>
      <p:pic>
        <p:nvPicPr>
          <p:cNvPr id="26" name="Kép 25" descr="huta_kupa_4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4283968" y="3861048"/>
            <a:ext cx="4860032" cy="2830448"/>
          </a:xfrm>
          <a:prstGeom prst="rect">
            <a:avLst/>
          </a:prstGeom>
        </p:spPr>
      </p:pic>
      <p:pic>
        <p:nvPicPr>
          <p:cNvPr id="27" name="Kép 26" descr="favago_1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251520" y="1052736"/>
            <a:ext cx="4283968" cy="2855172"/>
          </a:xfrm>
          <a:prstGeom prst="rect">
            <a:avLst/>
          </a:prstGeom>
        </p:spPr>
      </p:pic>
      <p:pic>
        <p:nvPicPr>
          <p:cNvPr id="28" name="Kép 27" descr="favago_2.jp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4535488" y="1052736"/>
            <a:ext cx="4427984" cy="2951156"/>
          </a:xfrm>
          <a:prstGeom prst="rect">
            <a:avLst/>
          </a:prstGeom>
        </p:spPr>
      </p:pic>
      <p:pic>
        <p:nvPicPr>
          <p:cNvPr id="29" name="Kép 28" descr="favago_3.jp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251520" y="3933055"/>
            <a:ext cx="4392488" cy="2927499"/>
          </a:xfrm>
          <a:prstGeom prst="rect">
            <a:avLst/>
          </a:prstGeom>
        </p:spPr>
      </p:pic>
      <p:pic>
        <p:nvPicPr>
          <p:cNvPr id="30" name="Kép 29" descr="favago_4.jp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4572000" y="3933056"/>
            <a:ext cx="4392488" cy="2927499"/>
          </a:xfrm>
          <a:prstGeom prst="rect">
            <a:avLst/>
          </a:prstGeom>
        </p:spPr>
      </p:pic>
      <p:pic>
        <p:nvPicPr>
          <p:cNvPr id="31" name="Kép 30" descr="favago_5.jpg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251520" y="1052736"/>
            <a:ext cx="4267150" cy="2952328"/>
          </a:xfrm>
          <a:prstGeom prst="rect">
            <a:avLst/>
          </a:prstGeom>
        </p:spPr>
      </p:pic>
      <p:pic>
        <p:nvPicPr>
          <p:cNvPr id="32" name="Kép 31" descr="favago_6.jpg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4499992" y="1052737"/>
            <a:ext cx="4560865" cy="3096344"/>
          </a:xfrm>
          <a:prstGeom prst="rect">
            <a:avLst/>
          </a:prstGeom>
        </p:spPr>
      </p:pic>
      <p:pic>
        <p:nvPicPr>
          <p:cNvPr id="33" name="Kép 32" descr="favago_7.jpg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251521" y="3861048"/>
            <a:ext cx="4496696" cy="2996952"/>
          </a:xfrm>
          <a:prstGeom prst="rect">
            <a:avLst/>
          </a:prstGeom>
        </p:spPr>
      </p:pic>
      <p:pic>
        <p:nvPicPr>
          <p:cNvPr id="34" name="Kép 33" descr="favago_8.jpg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4467793" y="3861048"/>
            <a:ext cx="4496696" cy="2996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3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4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28596" y="1785926"/>
            <a:ext cx="8229600" cy="500066"/>
          </a:xfrm>
        </p:spPr>
        <p:txBody>
          <a:bodyPr>
            <a:normAutofit/>
          </a:bodyPr>
          <a:lstStyle/>
          <a:p>
            <a:r>
              <a:rPr lang="hu-HU" sz="2200" dirty="0" smtClean="0"/>
              <a:t>Vágáshutaiak, </a:t>
            </a:r>
            <a:r>
              <a:rPr lang="hu-HU" sz="2200" dirty="0" err="1" smtClean="0"/>
              <a:t>Gyütt-Mentek</a:t>
            </a:r>
            <a:r>
              <a:rPr lang="hu-HU" sz="2200" dirty="0" smtClean="0"/>
              <a:t> és Elszármazottak Találkozója</a:t>
            </a:r>
          </a:p>
          <a:p>
            <a:endParaRPr lang="hu-HU" sz="2200" dirty="0" smtClean="0"/>
          </a:p>
          <a:p>
            <a:endParaRPr lang="hu-HU" sz="2200" dirty="0" smtClean="0"/>
          </a:p>
          <a:p>
            <a:endParaRPr lang="hu-HU" dirty="0"/>
          </a:p>
        </p:txBody>
      </p:sp>
      <p:sp>
        <p:nvSpPr>
          <p:cNvPr id="5" name="Cím 1"/>
          <p:cNvSpPr txBox="1">
            <a:spLocks/>
          </p:cNvSpPr>
          <p:nvPr/>
        </p:nvSpPr>
        <p:spPr>
          <a:xfrm>
            <a:off x="539552" y="188640"/>
            <a:ext cx="7772400" cy="72008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 fontScale="85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RENDEZVÉNYEK</a:t>
            </a:r>
            <a:r>
              <a:rPr kumimoji="0" lang="hu-HU" sz="2800" b="1" i="0" u="none" strike="noStrike" kern="1200" cap="none" spc="0" normalizeH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a 2016. évi közmeghallgatás után</a:t>
            </a:r>
            <a:endParaRPr kumimoji="0" lang="hu-HU" sz="2800" b="1" i="0" u="none" strike="noStrike" kern="1200" cap="none" spc="0" normalizeH="0" baseline="0" noProof="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chemeClr val="tx1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4" name="Tartalom helye 2"/>
          <p:cNvSpPr txBox="1">
            <a:spLocks/>
          </p:cNvSpPr>
          <p:nvPr/>
        </p:nvSpPr>
        <p:spPr>
          <a:xfrm>
            <a:off x="428596" y="5214950"/>
            <a:ext cx="8229600" cy="142878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II. Hagyományőrző Disznóvágás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Falukarácsony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Közös óévbúcsúztató 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endParaRPr kumimoji="0" lang="hu-HU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endParaRPr kumimoji="0" lang="hu-HU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endParaRPr kumimoji="0" lang="hu-HU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endParaRPr kumimoji="0" lang="hu-HU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artalom helye 2"/>
          <p:cNvSpPr txBox="1">
            <a:spLocks/>
          </p:cNvSpPr>
          <p:nvPr/>
        </p:nvSpPr>
        <p:spPr>
          <a:xfrm>
            <a:off x="500034" y="2500306"/>
            <a:ext cx="8229600" cy="5619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I. Idősek Napja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endParaRPr kumimoji="0" lang="hu-HU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endParaRPr kumimoji="0" lang="hu-HU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artalom helye 2"/>
          <p:cNvSpPr txBox="1">
            <a:spLocks/>
          </p:cNvSpPr>
          <p:nvPr/>
        </p:nvSpPr>
        <p:spPr>
          <a:xfrm>
            <a:off x="500034" y="3357562"/>
            <a:ext cx="8229600" cy="50006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II. Adventi koszorú készítés a templomnál, közös gyertyagyújtás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endParaRPr kumimoji="0" lang="hu-HU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endParaRPr kumimoji="0" lang="hu-HU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endParaRPr kumimoji="0" lang="hu-HU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artalom helye 2"/>
          <p:cNvSpPr txBox="1">
            <a:spLocks/>
          </p:cNvSpPr>
          <p:nvPr/>
        </p:nvSpPr>
        <p:spPr>
          <a:xfrm>
            <a:off x="428596" y="4286256"/>
            <a:ext cx="8229600" cy="50006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II. Betlehem készítése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None/>
              <a:tabLst/>
              <a:defRPr/>
            </a:pPr>
            <a:endParaRPr kumimoji="0" lang="hu-HU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endParaRPr kumimoji="0" lang="hu-HU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endParaRPr kumimoji="0" lang="hu-HU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endParaRPr kumimoji="0" lang="hu-HU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Kép 8" descr="gyutt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04448" y="4079501"/>
            <a:ext cx="4939552" cy="2778498"/>
          </a:xfrm>
          <a:prstGeom prst="rect">
            <a:avLst/>
          </a:prstGeom>
        </p:spPr>
      </p:pic>
      <p:pic>
        <p:nvPicPr>
          <p:cNvPr id="10" name="Kép 9" descr="gyutt_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1052735"/>
            <a:ext cx="5039871" cy="3360725"/>
          </a:xfrm>
          <a:prstGeom prst="rect">
            <a:avLst/>
          </a:prstGeom>
        </p:spPr>
      </p:pic>
      <p:pic>
        <p:nvPicPr>
          <p:cNvPr id="12" name="Kép 11" descr="gyutt_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1808" y="4365104"/>
            <a:ext cx="3738443" cy="2492896"/>
          </a:xfrm>
          <a:prstGeom prst="rect">
            <a:avLst/>
          </a:prstGeom>
        </p:spPr>
      </p:pic>
      <p:pic>
        <p:nvPicPr>
          <p:cNvPr id="13" name="Kép 12" descr="gyutt_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92080" y="1052736"/>
            <a:ext cx="2682298" cy="3576397"/>
          </a:xfrm>
          <a:prstGeom prst="rect">
            <a:avLst/>
          </a:prstGeom>
        </p:spPr>
      </p:pic>
      <p:pic>
        <p:nvPicPr>
          <p:cNvPr id="15" name="Kép 14" descr="idosek_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27984" y="1052736"/>
            <a:ext cx="4716016" cy="2968235"/>
          </a:xfrm>
          <a:prstGeom prst="rect">
            <a:avLst/>
          </a:prstGeom>
        </p:spPr>
      </p:pic>
      <p:pic>
        <p:nvPicPr>
          <p:cNvPr id="16" name="Kép 15" descr="idosek_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5536" y="1052736"/>
            <a:ext cx="4844419" cy="2982818"/>
          </a:xfrm>
          <a:prstGeom prst="rect">
            <a:avLst/>
          </a:prstGeom>
        </p:spPr>
      </p:pic>
      <p:pic>
        <p:nvPicPr>
          <p:cNvPr id="17" name="Kép 16" descr="idosek_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95536" y="3933056"/>
            <a:ext cx="4031147" cy="2924944"/>
          </a:xfrm>
          <a:prstGeom prst="rect">
            <a:avLst/>
          </a:prstGeom>
        </p:spPr>
      </p:pic>
      <p:pic>
        <p:nvPicPr>
          <p:cNvPr id="14" name="Kép 13" descr="idosek_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299581" y="3356992"/>
            <a:ext cx="4844419" cy="3247748"/>
          </a:xfrm>
          <a:prstGeom prst="rect">
            <a:avLst/>
          </a:prstGeom>
        </p:spPr>
      </p:pic>
      <p:pic>
        <p:nvPicPr>
          <p:cNvPr id="19" name="Kép 18" descr="Advent_3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67544" y="1052736"/>
            <a:ext cx="4723288" cy="2952328"/>
          </a:xfrm>
          <a:prstGeom prst="rect">
            <a:avLst/>
          </a:prstGeom>
        </p:spPr>
      </p:pic>
      <p:pic>
        <p:nvPicPr>
          <p:cNvPr id="20" name="Kép 19" descr="Advent_4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95536" y="4188370"/>
            <a:ext cx="4752528" cy="2669630"/>
          </a:xfrm>
          <a:prstGeom prst="rect">
            <a:avLst/>
          </a:prstGeom>
        </p:spPr>
      </p:pic>
      <p:pic>
        <p:nvPicPr>
          <p:cNvPr id="21" name="Kép 20" descr="Advent_5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148064" y="1052736"/>
            <a:ext cx="3260981" cy="5805264"/>
          </a:xfrm>
          <a:prstGeom prst="rect">
            <a:avLst/>
          </a:prstGeom>
        </p:spPr>
      </p:pic>
      <p:pic>
        <p:nvPicPr>
          <p:cNvPr id="22" name="Kép 21" descr="IMG_0480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83568" y="944724"/>
            <a:ext cx="7884368" cy="59132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7544" y="1844824"/>
            <a:ext cx="8229600" cy="4572000"/>
          </a:xfrm>
        </p:spPr>
        <p:txBody>
          <a:bodyPr>
            <a:normAutofit/>
          </a:bodyPr>
          <a:lstStyle/>
          <a:p>
            <a:r>
              <a:rPr lang="hu-HU" sz="2200" dirty="0" smtClean="0"/>
              <a:t>Téli </a:t>
            </a:r>
            <a:r>
              <a:rPr lang="hu-HU" sz="2200" dirty="0" err="1" smtClean="0"/>
              <a:t>hóeltakarítás</a:t>
            </a:r>
            <a:r>
              <a:rPr lang="hu-HU" sz="2200" dirty="0" smtClean="0"/>
              <a:t>, utak síkosság mentesítése</a:t>
            </a:r>
          </a:p>
          <a:p>
            <a:r>
              <a:rPr lang="hu-HU" sz="2200" dirty="0" smtClean="0"/>
              <a:t>Nőnap</a:t>
            </a:r>
          </a:p>
          <a:p>
            <a:r>
              <a:rPr lang="hu-HU" sz="2200" dirty="0" smtClean="0"/>
              <a:t>Mátraverebély, Szentkúti Búcsú</a:t>
            </a:r>
          </a:p>
          <a:p>
            <a:r>
              <a:rPr lang="hu-HU" sz="2200" dirty="0" smtClean="0"/>
              <a:t>Végardó</a:t>
            </a:r>
          </a:p>
          <a:p>
            <a:r>
              <a:rPr lang="hu-HU" sz="2200" dirty="0" smtClean="0"/>
              <a:t>Sárospataki búcsú</a:t>
            </a:r>
          </a:p>
          <a:p>
            <a:r>
              <a:rPr lang="hu-HU" sz="2200" dirty="0" smtClean="0"/>
              <a:t>Közös szalonnasütések </a:t>
            </a:r>
          </a:p>
          <a:p>
            <a:r>
              <a:rPr lang="hu-HU" sz="2200" dirty="0" smtClean="0"/>
              <a:t>Gyerekek rendszeres utaztatása fociedzésekre</a:t>
            </a:r>
          </a:p>
          <a:p>
            <a:r>
              <a:rPr lang="hu-HU" sz="2200" dirty="0" smtClean="0"/>
              <a:t>Időskorúak egészségügyi szolgáltatáshoz való jutása (gyógyszerek kiváltása, kezelések, egyéb vizsgálatok)</a:t>
            </a:r>
          </a:p>
          <a:p>
            <a:r>
              <a:rPr lang="hu-HU" sz="2200" dirty="0" smtClean="0"/>
              <a:t>Bevásárló körút péntekenként, igény szerint (Sátoraljaújhely)</a:t>
            </a:r>
          </a:p>
          <a:p>
            <a:r>
              <a:rPr lang="hu-HU" sz="2200" dirty="0" err="1" smtClean="0"/>
              <a:t>Testvértelepülési</a:t>
            </a:r>
            <a:r>
              <a:rPr lang="hu-HU" sz="2200" dirty="0" smtClean="0"/>
              <a:t> kapcsolattartás</a:t>
            </a:r>
          </a:p>
          <a:p>
            <a:endParaRPr lang="hu-HU" sz="2200" dirty="0" smtClean="0"/>
          </a:p>
          <a:p>
            <a:endParaRPr lang="hu-HU" sz="2200" dirty="0" smtClean="0"/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571472" y="500042"/>
            <a:ext cx="7772400" cy="72008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EGYÉB TEVÉKENYSÉGEK</a:t>
            </a:r>
            <a:endParaRPr kumimoji="0" lang="hu-HU" sz="2800" b="1" i="0" u="none" strike="noStrike" kern="1200" cap="none" spc="0" normalizeH="0" baseline="0" noProof="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chemeClr val="tx1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5" name="Tartalom helye 2"/>
          <p:cNvSpPr txBox="1">
            <a:spLocks/>
          </p:cNvSpPr>
          <p:nvPr/>
        </p:nvSpPr>
        <p:spPr>
          <a:xfrm>
            <a:off x="395536" y="1268760"/>
            <a:ext cx="8229600" cy="4286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hu-HU" sz="2000" dirty="0" smtClean="0">
                <a:latin typeface="Arial" pitchFamily="34" charset="0"/>
                <a:cs typeface="Arial" pitchFamily="34" charset="0"/>
              </a:rPr>
              <a:t>Könyvtár folyamatos működtetése – 1.200.000 Ft</a:t>
            </a:r>
            <a:endParaRPr kumimoji="0" lang="hu-H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te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1412776"/>
            <a:ext cx="7315200" cy="4122420"/>
          </a:xfrm>
          <a:prstGeom prst="rect">
            <a:avLst/>
          </a:prstGeom>
        </p:spPr>
      </p:pic>
      <p:pic>
        <p:nvPicPr>
          <p:cNvPr id="5" name="Kép 4" descr="WP_20170604_19_00_14_Pr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32656"/>
            <a:ext cx="5853901" cy="3288302"/>
          </a:xfrm>
          <a:prstGeom prst="rect">
            <a:avLst/>
          </a:prstGeom>
        </p:spPr>
      </p:pic>
      <p:pic>
        <p:nvPicPr>
          <p:cNvPr id="6" name="Kép 5" descr="WP_20170604_19_00_43_Pr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06306" y="3185592"/>
            <a:ext cx="6537694" cy="3672408"/>
          </a:xfrm>
          <a:prstGeom prst="rect">
            <a:avLst/>
          </a:prstGeom>
        </p:spPr>
      </p:pic>
      <p:pic>
        <p:nvPicPr>
          <p:cNvPr id="8" name="Kép 7" descr="sz_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"/>
            <a:ext cx="4571999" cy="3022684"/>
          </a:xfrm>
          <a:prstGeom prst="rect">
            <a:avLst/>
          </a:prstGeom>
        </p:spPr>
      </p:pic>
      <p:pic>
        <p:nvPicPr>
          <p:cNvPr id="9" name="Kép 8" descr="sz_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2000" y="620688"/>
            <a:ext cx="4572000" cy="3069580"/>
          </a:xfrm>
          <a:prstGeom prst="rect">
            <a:avLst/>
          </a:prstGeom>
        </p:spPr>
      </p:pic>
      <p:pic>
        <p:nvPicPr>
          <p:cNvPr id="10" name="Kép 9" descr="sz_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2924944"/>
            <a:ext cx="3848777" cy="3933056"/>
          </a:xfrm>
          <a:prstGeom prst="rect">
            <a:avLst/>
          </a:prstGeom>
        </p:spPr>
      </p:pic>
      <p:pic>
        <p:nvPicPr>
          <p:cNvPr id="11" name="Kép 10" descr="sz_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815408" y="3645024"/>
            <a:ext cx="5328592" cy="3057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5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1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5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1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5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1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604663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hu-HU" sz="4000" b="1" dirty="0" smtClean="0"/>
              <a:t>Köszönöm a figyelmet!</a:t>
            </a:r>
          </a:p>
          <a:p>
            <a:pPr algn="ctr">
              <a:buNone/>
            </a:pPr>
            <a:endParaRPr lang="hu-HU" sz="4000" b="1" smtClean="0">
              <a:sym typeface="Wingdings" pitchFamily="2" charset="2"/>
            </a:endParaRPr>
          </a:p>
          <a:p>
            <a:pPr algn="ctr">
              <a:buNone/>
            </a:pPr>
            <a:r>
              <a:rPr lang="hu-HU" sz="4000" b="1" dirty="0" smtClean="0">
                <a:sym typeface="Wingdings" pitchFamily="2" charset="2"/>
              </a:rPr>
              <a:t></a:t>
            </a:r>
            <a:endParaRPr lang="hu-HU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7544" y="4221088"/>
            <a:ext cx="8229600" cy="1152128"/>
          </a:xfrm>
        </p:spPr>
        <p:txBody>
          <a:bodyPr>
            <a:normAutofit/>
          </a:bodyPr>
          <a:lstStyle/>
          <a:p>
            <a:pPr>
              <a:buNone/>
            </a:pPr>
            <a:endParaRPr lang="hu-HU" sz="1800" dirty="0" smtClean="0"/>
          </a:p>
          <a:p>
            <a:pPr>
              <a:buNone/>
            </a:pPr>
            <a:endParaRPr lang="hu-HU" sz="1800" dirty="0" smtClean="0"/>
          </a:p>
          <a:p>
            <a:endParaRPr lang="hu-HU" sz="1800" dirty="0"/>
          </a:p>
        </p:txBody>
      </p:sp>
      <p:sp>
        <p:nvSpPr>
          <p:cNvPr id="6" name="Alcím 2"/>
          <p:cNvSpPr txBox="1">
            <a:spLocks/>
          </p:cNvSpPr>
          <p:nvPr/>
        </p:nvSpPr>
        <p:spPr>
          <a:xfrm>
            <a:off x="785786" y="1428736"/>
            <a:ext cx="7786742" cy="5214974"/>
          </a:xfrm>
          <a:prstGeom prst="rect">
            <a:avLst/>
          </a:prstGeom>
        </p:spPr>
        <p:txBody>
          <a:bodyPr vert="horz">
            <a:normAutofit fontScale="85000" lnSpcReduction="100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Bevételek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tabLst/>
              <a:defRPr/>
            </a:pP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					</a:t>
            </a:r>
            <a:r>
              <a:rPr kumimoji="0" lang="hu-H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2016. év		2017. 10.30-ig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tabLst/>
              <a:defRPr/>
            </a:pPr>
            <a:endParaRPr kumimoji="0" lang="hu-H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Egyéb bevétel</a:t>
            </a:r>
            <a:r>
              <a:rPr kumimoji="0" lang="hu-H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(szennyvíz)	418.640 Ft		-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endParaRPr lang="hu-HU" sz="2000" baseline="0" dirty="0" smtClean="0">
              <a:latin typeface="Arial" pitchFamily="34" charset="0"/>
              <a:cs typeface="Arial" pitchFamily="34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r>
              <a:rPr lang="hu-HU" sz="2000" baseline="0" dirty="0" smtClean="0">
                <a:latin typeface="Arial" pitchFamily="34" charset="0"/>
                <a:cs typeface="Arial" pitchFamily="34" charset="0"/>
              </a:rPr>
              <a:t>Úthasználat</a:t>
            </a:r>
            <a:r>
              <a:rPr lang="hu-HU" sz="2000" dirty="0" smtClean="0">
                <a:latin typeface="Arial" pitchFamily="34" charset="0"/>
                <a:cs typeface="Arial" pitchFamily="34" charset="0"/>
              </a:rPr>
              <a:t> díja			-		   429.000 Ft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endParaRPr kumimoji="0" lang="hu-H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Szállásdíj			865.900</a:t>
            </a:r>
            <a:r>
              <a:rPr kumimoji="0" lang="hu-H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Ft	1.344.920 Ft</a:t>
            </a:r>
            <a:endParaRPr lang="hu-HU" sz="2000" dirty="0">
              <a:latin typeface="Arial" pitchFamily="34" charset="0"/>
              <a:cs typeface="Arial" pitchFamily="34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endParaRPr kumimoji="0" lang="hu-HU" sz="20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hu-H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Tűzifa eladás			-		1.719.643 Ft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endParaRPr lang="hu-HU" sz="2000" dirty="0" smtClean="0">
              <a:latin typeface="Arial" pitchFamily="34" charset="0"/>
              <a:cs typeface="Arial" pitchFamily="34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r>
              <a:rPr lang="hu-HU" sz="2000" dirty="0" smtClean="0">
                <a:latin typeface="Arial" pitchFamily="34" charset="0"/>
                <a:cs typeface="Arial" pitchFamily="34" charset="0"/>
              </a:rPr>
              <a:t>Adók:				</a:t>
            </a:r>
            <a:r>
              <a:rPr lang="hu-HU" sz="2000" i="1" dirty="0" smtClean="0">
                <a:latin typeface="Arial" pitchFamily="34" charset="0"/>
                <a:cs typeface="Arial" pitchFamily="34" charset="0"/>
              </a:rPr>
              <a:t>2.960.577 Ft	3.189.429 Ft</a:t>
            </a:r>
            <a:br>
              <a:rPr lang="hu-HU" sz="2000" i="1" dirty="0" smtClean="0">
                <a:latin typeface="Arial" pitchFamily="34" charset="0"/>
                <a:cs typeface="Arial" pitchFamily="34" charset="0"/>
              </a:rPr>
            </a:br>
            <a:r>
              <a:rPr lang="hu-HU" sz="2000" i="1" dirty="0" smtClean="0">
                <a:latin typeface="Arial" pitchFamily="34" charset="0"/>
                <a:cs typeface="Arial" pitchFamily="34" charset="0"/>
              </a:rPr>
              <a:t>	kommunális adó		   496.815 Ft	   667.394 Ft</a:t>
            </a:r>
            <a:br>
              <a:rPr lang="hu-HU" sz="2000" i="1" dirty="0" smtClean="0">
                <a:latin typeface="Arial" pitchFamily="34" charset="0"/>
                <a:cs typeface="Arial" pitchFamily="34" charset="0"/>
              </a:rPr>
            </a:br>
            <a:r>
              <a:rPr lang="hu-HU" sz="2000" i="1" dirty="0" smtClean="0">
                <a:latin typeface="Arial" pitchFamily="34" charset="0"/>
                <a:cs typeface="Arial" pitchFamily="34" charset="0"/>
              </a:rPr>
              <a:t>	építményadó		1.501.009 Ft	1.444.393 Ft</a:t>
            </a:r>
            <a:br>
              <a:rPr lang="hu-HU" sz="2000" i="1" dirty="0" smtClean="0">
                <a:latin typeface="Arial" pitchFamily="34" charset="0"/>
                <a:cs typeface="Arial" pitchFamily="34" charset="0"/>
              </a:rPr>
            </a:br>
            <a:r>
              <a:rPr lang="hu-HU" sz="2000" i="1" dirty="0" smtClean="0">
                <a:latin typeface="Arial" pitchFamily="34" charset="0"/>
                <a:cs typeface="Arial" pitchFamily="34" charset="0"/>
              </a:rPr>
              <a:t>	idegenforgalmi adó	   170.879 Ft	   233.200 Ft	iparűzési adó		   612.206 Ft	   680.957 Ft	gépjármű adó		   179.668 Ft	   179.000 Ft</a:t>
            </a:r>
            <a:endParaRPr kumimoji="0" lang="hu-HU" sz="2000" b="0" i="1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endParaRPr kumimoji="0" lang="hu-HU" sz="2000" b="0" i="1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ím 1"/>
          <p:cNvSpPr txBox="1">
            <a:spLocks/>
          </p:cNvSpPr>
          <p:nvPr/>
        </p:nvSpPr>
        <p:spPr>
          <a:xfrm>
            <a:off x="683568" y="332657"/>
            <a:ext cx="7772400" cy="72008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Vágáshuta költségvetése 2017. év</a:t>
            </a:r>
            <a:endParaRPr kumimoji="0" lang="hu-HU" sz="2800" b="1" i="0" u="none" strike="noStrike" kern="1200" cap="none" spc="0" normalizeH="0" baseline="0" noProof="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chemeClr val="tx1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1"/>
          <p:cNvSpPr txBox="1">
            <a:spLocks/>
          </p:cNvSpPr>
          <p:nvPr/>
        </p:nvSpPr>
        <p:spPr>
          <a:xfrm>
            <a:off x="683568" y="332656"/>
            <a:ext cx="7772400" cy="936103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 fontScale="85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ÖNKORMÁNYZAT</a:t>
            </a:r>
            <a:r>
              <a:rPr kumimoji="0" lang="hu-HU" sz="2800" b="1" i="0" u="none" strike="noStrike" kern="1200" cap="none" spc="0" normalizeH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ÁLTAL NYÚJTOTT TELEPÜLÉSI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800" b="1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hu-HU" sz="2800" b="1" i="0" u="none" strike="noStrike" kern="1200" cap="none" spc="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TÁMOGATÁSOK</a:t>
            </a:r>
            <a:endParaRPr kumimoji="0" lang="hu-HU" sz="2800" b="1" i="0" u="none" strike="noStrike" kern="1200" cap="none" spc="0" normalizeH="0" baseline="0" noProof="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chemeClr val="tx1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" name="Alcím 2"/>
          <p:cNvSpPr txBox="1">
            <a:spLocks/>
          </p:cNvSpPr>
          <p:nvPr/>
        </p:nvSpPr>
        <p:spPr>
          <a:xfrm>
            <a:off x="785786" y="1428736"/>
            <a:ext cx="7786742" cy="452054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tabLst/>
              <a:defRPr/>
            </a:pPr>
            <a:endParaRPr kumimoji="0" lang="hu-H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hu-H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BURSA			200.000 Ft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endParaRPr kumimoji="0" lang="hu-HU" sz="20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r>
              <a:rPr lang="hu-HU" sz="2000" dirty="0" smtClean="0">
                <a:latin typeface="Arial" pitchFamily="34" charset="0"/>
                <a:cs typeface="Arial" pitchFamily="34" charset="0"/>
              </a:rPr>
              <a:t>Beiskolázási támogatás	301.000 Ft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tabLst/>
              <a:defRPr/>
            </a:pPr>
            <a:endParaRPr lang="hu-HU" sz="2000" dirty="0" smtClean="0">
              <a:latin typeface="Arial" pitchFamily="34" charset="0"/>
              <a:cs typeface="Arial" pitchFamily="34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r>
              <a:rPr lang="hu-HU" sz="2000" noProof="0" dirty="0" smtClean="0">
                <a:latin typeface="Arial" pitchFamily="34" charset="0"/>
                <a:cs typeface="Arial" pitchFamily="34" charset="0"/>
              </a:rPr>
              <a:t>Időskorúak támogatása	95.000 Ft (5.000 Ft/fő)</a:t>
            </a:r>
            <a:br>
              <a:rPr lang="hu-HU" sz="2000" noProof="0" dirty="0" smtClean="0">
                <a:latin typeface="Arial" pitchFamily="34" charset="0"/>
                <a:cs typeface="Arial" pitchFamily="34" charset="0"/>
              </a:rPr>
            </a:br>
            <a:endParaRPr lang="hu-HU" sz="2000" noProof="0" dirty="0" smtClean="0">
              <a:latin typeface="Arial" pitchFamily="34" charset="0"/>
              <a:cs typeface="Arial" pitchFamily="34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hu-HU" sz="2000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Rendkívüli települési</a:t>
            </a:r>
            <a:br>
              <a:rPr kumimoji="0" lang="hu-HU" sz="2000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</a:br>
            <a:r>
              <a:rPr kumimoji="0" lang="hu-HU" sz="2000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támogatások:			200.000 Ft</a:t>
            </a:r>
            <a:endParaRPr kumimoji="0" lang="hu-HU" sz="20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tabLst/>
              <a:defRPr/>
            </a:pPr>
            <a:endParaRPr kumimoji="0" lang="hu-HU" sz="2000" b="0" i="1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1"/>
          <p:cNvSpPr txBox="1">
            <a:spLocks/>
          </p:cNvSpPr>
          <p:nvPr/>
        </p:nvSpPr>
        <p:spPr>
          <a:xfrm>
            <a:off x="683568" y="332657"/>
            <a:ext cx="7772400" cy="72008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PÁLYÁZATOK</a:t>
            </a:r>
            <a:endParaRPr kumimoji="0" lang="hu-HU" sz="2800" b="1" i="0" u="none" strike="noStrike" kern="1200" cap="none" spc="0" normalizeH="0" baseline="0" noProof="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chemeClr val="tx1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7" name="Tartalom helye 2"/>
          <p:cNvSpPr txBox="1">
            <a:spLocks/>
          </p:cNvSpPr>
          <p:nvPr/>
        </p:nvSpPr>
        <p:spPr>
          <a:xfrm>
            <a:off x="428596" y="1285860"/>
            <a:ext cx="8229600" cy="6429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Vis maior: nem vár káresemény (esőzés miatt az útban keletkezett károk helyreállítása) 10.653.</a:t>
            </a:r>
            <a:r>
              <a:rPr lang="hu-HU" dirty="0" smtClean="0">
                <a:latin typeface="Arial" pitchFamily="34" charset="0"/>
                <a:cs typeface="Arial" pitchFamily="34" charset="0"/>
              </a:rPr>
              <a:t>396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Ft</a:t>
            </a:r>
          </a:p>
        </p:txBody>
      </p:sp>
      <p:sp>
        <p:nvSpPr>
          <p:cNvPr id="11" name="Tartalom helye 2"/>
          <p:cNvSpPr txBox="1">
            <a:spLocks/>
          </p:cNvSpPr>
          <p:nvPr/>
        </p:nvSpPr>
        <p:spPr>
          <a:xfrm>
            <a:off x="357158" y="5929330"/>
            <a:ext cx="8229600" cy="4286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hu-HU" dirty="0" smtClean="0">
                <a:latin typeface="Arial" pitchFamily="34" charset="0"/>
                <a:cs typeface="Arial" pitchFamily="34" charset="0"/>
              </a:rPr>
              <a:t>Területalapú támogatás (rét fenntartás) – 80.774 Ft</a:t>
            </a:r>
            <a:endParaRPr kumimoji="0" lang="hu-HU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artalom helye 2"/>
          <p:cNvSpPr txBox="1">
            <a:spLocks/>
          </p:cNvSpPr>
          <p:nvPr/>
        </p:nvSpPr>
        <p:spPr>
          <a:xfrm>
            <a:off x="357158" y="6286520"/>
            <a:ext cx="8229600" cy="4286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hu-HU" dirty="0" smtClean="0">
                <a:latin typeface="Arial" pitchFamily="34" charset="0"/>
                <a:cs typeface="Arial" pitchFamily="34" charset="0"/>
              </a:rPr>
              <a:t>Erdő Környezetvédelmi Program (folyamatos 2020-ig) – 853.892 Ft</a:t>
            </a:r>
            <a:endParaRPr kumimoji="0" lang="hu-HU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Kép 7" descr="IMG_01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85918" y="1928802"/>
            <a:ext cx="5214974" cy="3911231"/>
          </a:xfrm>
          <a:prstGeom prst="rect">
            <a:avLst/>
          </a:prstGeom>
        </p:spPr>
      </p:pic>
      <p:pic>
        <p:nvPicPr>
          <p:cNvPr id="9" name="Kép 8" descr="IMG_018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85918" y="1928802"/>
            <a:ext cx="5214974" cy="3911231"/>
          </a:xfrm>
          <a:prstGeom prst="rect">
            <a:avLst/>
          </a:prstGeom>
        </p:spPr>
      </p:pic>
      <p:pic>
        <p:nvPicPr>
          <p:cNvPr id="10" name="Kép 9" descr="IMG_019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14480" y="1928801"/>
            <a:ext cx="5286412" cy="3964810"/>
          </a:xfrm>
          <a:prstGeom prst="rect">
            <a:avLst/>
          </a:prstGeom>
        </p:spPr>
      </p:pic>
      <p:pic>
        <p:nvPicPr>
          <p:cNvPr id="14" name="Kép 13" descr="IMG_02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14480" y="1928802"/>
            <a:ext cx="5334038" cy="4000528"/>
          </a:xfrm>
          <a:prstGeom prst="rect">
            <a:avLst/>
          </a:prstGeom>
        </p:spPr>
      </p:pic>
      <p:pic>
        <p:nvPicPr>
          <p:cNvPr id="15" name="Kép 14" descr="IMG_045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00364" y="2000240"/>
            <a:ext cx="2946818" cy="3929090"/>
          </a:xfrm>
          <a:prstGeom prst="rect">
            <a:avLst/>
          </a:prstGeom>
        </p:spPr>
      </p:pic>
      <p:pic>
        <p:nvPicPr>
          <p:cNvPr id="16" name="Kép 15" descr="IMG_045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14479" y="1928802"/>
            <a:ext cx="5334037" cy="4000528"/>
          </a:xfrm>
          <a:prstGeom prst="rect">
            <a:avLst/>
          </a:prstGeom>
        </p:spPr>
      </p:pic>
      <p:pic>
        <p:nvPicPr>
          <p:cNvPr id="17" name="Kép 16" descr="IMG_046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14479" y="1928802"/>
            <a:ext cx="5334037" cy="4000528"/>
          </a:xfrm>
          <a:prstGeom prst="rect">
            <a:avLst/>
          </a:prstGeom>
        </p:spPr>
      </p:pic>
      <p:pic>
        <p:nvPicPr>
          <p:cNvPr id="19" name="Kép 18" descr="IMG_0469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14479" y="1928802"/>
            <a:ext cx="5334037" cy="4000528"/>
          </a:xfrm>
          <a:prstGeom prst="rect">
            <a:avLst/>
          </a:prstGeom>
        </p:spPr>
      </p:pic>
      <p:pic>
        <p:nvPicPr>
          <p:cNvPr id="20" name="Kép 19" descr="IMG_047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714480" y="1928802"/>
            <a:ext cx="5286412" cy="3964809"/>
          </a:xfrm>
          <a:prstGeom prst="rect">
            <a:avLst/>
          </a:prstGeom>
        </p:spPr>
      </p:pic>
      <p:pic>
        <p:nvPicPr>
          <p:cNvPr id="21" name="Kép 20" descr="WP_20170621_09_20_03_Pro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85786" y="1857364"/>
            <a:ext cx="7248996" cy="40719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1"/>
          <p:cNvSpPr txBox="1">
            <a:spLocks/>
          </p:cNvSpPr>
          <p:nvPr/>
        </p:nvSpPr>
        <p:spPr>
          <a:xfrm>
            <a:off x="683568" y="332657"/>
            <a:ext cx="7772400" cy="72008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PÁLYÁZATOK</a:t>
            </a:r>
            <a:endParaRPr kumimoji="0" lang="hu-HU" sz="2800" b="1" i="0" u="none" strike="noStrike" kern="1200" cap="none" spc="0" normalizeH="0" baseline="0" noProof="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chemeClr val="tx1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8" name="Tartalom helye 2"/>
          <p:cNvSpPr txBox="1">
            <a:spLocks/>
          </p:cNvSpPr>
          <p:nvPr/>
        </p:nvSpPr>
        <p:spPr>
          <a:xfrm>
            <a:off x="500034" y="1214422"/>
            <a:ext cx="8229600" cy="928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START Közmunka program: bér – 10.582.848 Ft, beruházás</a:t>
            </a:r>
            <a:r>
              <a:rPr kumimoji="0" lang="hu-HU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– 8.794.590 Ft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/>
            </a:r>
            <a:b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</a:b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Mezőgazdasági mintaprogram</a:t>
            </a:r>
            <a:r>
              <a:rPr kumimoji="0" lang="hu-HU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9 fővel</a:t>
            </a:r>
            <a:br>
              <a:rPr kumimoji="0" lang="hu-HU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</a:br>
            <a:r>
              <a:rPr kumimoji="0" lang="hu-HU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Földterület vásárlása: 1.100 m2</a:t>
            </a:r>
          </a:p>
        </p:txBody>
      </p:sp>
      <p:pic>
        <p:nvPicPr>
          <p:cNvPr id="4" name="Kép 3" descr="IMG_03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2428868"/>
            <a:ext cx="3857653" cy="2893240"/>
          </a:xfrm>
          <a:prstGeom prst="rect">
            <a:avLst/>
          </a:prstGeom>
        </p:spPr>
      </p:pic>
      <p:pic>
        <p:nvPicPr>
          <p:cNvPr id="5" name="Kép 4" descr="IMG_038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3" y="2428868"/>
            <a:ext cx="3905277" cy="2928958"/>
          </a:xfrm>
          <a:prstGeom prst="rect">
            <a:avLst/>
          </a:prstGeom>
        </p:spPr>
      </p:pic>
      <p:pic>
        <p:nvPicPr>
          <p:cNvPr id="7" name="Kép 6" descr="IMG_039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2357430"/>
            <a:ext cx="4000496" cy="3000372"/>
          </a:xfrm>
          <a:prstGeom prst="rect">
            <a:avLst/>
          </a:prstGeom>
        </p:spPr>
      </p:pic>
      <p:pic>
        <p:nvPicPr>
          <p:cNvPr id="9" name="Kép 8" descr="IMG_040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6314" y="2357430"/>
            <a:ext cx="4000528" cy="3000396"/>
          </a:xfrm>
          <a:prstGeom prst="rect">
            <a:avLst/>
          </a:prstGeom>
        </p:spPr>
      </p:pic>
      <p:pic>
        <p:nvPicPr>
          <p:cNvPr id="10" name="Kép 9" descr="IMG_041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0034" y="2357430"/>
            <a:ext cx="4000528" cy="3000396"/>
          </a:xfrm>
          <a:prstGeom prst="rect">
            <a:avLst/>
          </a:prstGeom>
        </p:spPr>
      </p:pic>
      <p:pic>
        <p:nvPicPr>
          <p:cNvPr id="11" name="Kép 10" descr="IMG_042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14877" y="2357430"/>
            <a:ext cx="4000528" cy="3000396"/>
          </a:xfrm>
          <a:prstGeom prst="rect">
            <a:avLst/>
          </a:prstGeom>
        </p:spPr>
      </p:pic>
      <p:pic>
        <p:nvPicPr>
          <p:cNvPr id="12" name="Kép 11" descr="IMG_042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0033" y="2357430"/>
            <a:ext cx="4071967" cy="3053976"/>
          </a:xfrm>
          <a:prstGeom prst="rect">
            <a:avLst/>
          </a:prstGeom>
        </p:spPr>
      </p:pic>
      <p:pic>
        <p:nvPicPr>
          <p:cNvPr id="13" name="Kép 12" descr="IMG_043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714876" y="2357429"/>
            <a:ext cx="4071966" cy="3053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1"/>
          <p:cNvSpPr txBox="1">
            <a:spLocks/>
          </p:cNvSpPr>
          <p:nvPr/>
        </p:nvSpPr>
        <p:spPr>
          <a:xfrm>
            <a:off x="683568" y="332657"/>
            <a:ext cx="7772400" cy="72008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PÁLYÁZATOK</a:t>
            </a:r>
            <a:endParaRPr kumimoji="0" lang="hu-HU" sz="2800" b="1" i="0" u="none" strike="noStrike" kern="1200" cap="none" spc="0" normalizeH="0" baseline="0" noProof="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chemeClr val="tx1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3" name="Kép 2" descr="WP_20170522_10_16_44_Pr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268760"/>
            <a:ext cx="3717513" cy="2088232"/>
          </a:xfrm>
          <a:prstGeom prst="rect">
            <a:avLst/>
          </a:prstGeom>
        </p:spPr>
      </p:pic>
      <p:pic>
        <p:nvPicPr>
          <p:cNvPr id="4" name="Kép 3" descr="WP_20170522_10_16_51_Pr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1268760"/>
            <a:ext cx="3674669" cy="2064166"/>
          </a:xfrm>
          <a:prstGeom prst="rect">
            <a:avLst/>
          </a:prstGeom>
        </p:spPr>
      </p:pic>
      <p:pic>
        <p:nvPicPr>
          <p:cNvPr id="5" name="Kép 4" descr="WP_20170522_10_16_57_Pr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3861048"/>
            <a:ext cx="3717512" cy="2088232"/>
          </a:xfrm>
          <a:prstGeom prst="rect">
            <a:avLst/>
          </a:prstGeom>
        </p:spPr>
      </p:pic>
      <p:pic>
        <p:nvPicPr>
          <p:cNvPr id="7" name="Kép 6" descr="WP_20170522_10_17_13_Pr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6016" y="3861048"/>
            <a:ext cx="3717513" cy="2088232"/>
          </a:xfrm>
          <a:prstGeom prst="rect">
            <a:avLst/>
          </a:prstGeom>
        </p:spPr>
      </p:pic>
      <p:pic>
        <p:nvPicPr>
          <p:cNvPr id="8" name="Kép 7" descr="WP_20170522_11_45_43_Pr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7504" y="1196752"/>
            <a:ext cx="2937390" cy="5229200"/>
          </a:xfrm>
          <a:prstGeom prst="rect">
            <a:avLst/>
          </a:prstGeom>
        </p:spPr>
      </p:pic>
      <p:pic>
        <p:nvPicPr>
          <p:cNvPr id="10" name="Kép 9" descr="WP_20170522_11_57_30_Pro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59832" y="1196752"/>
            <a:ext cx="2952772" cy="5256584"/>
          </a:xfrm>
          <a:prstGeom prst="rect">
            <a:avLst/>
          </a:prstGeom>
        </p:spPr>
      </p:pic>
      <p:pic>
        <p:nvPicPr>
          <p:cNvPr id="11" name="Kép 10" descr="WP_20170522_11_57_42_Pro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12160" y="1196752"/>
            <a:ext cx="2952772" cy="5256584"/>
          </a:xfrm>
          <a:prstGeom prst="rect">
            <a:avLst/>
          </a:prstGeom>
        </p:spPr>
      </p:pic>
      <p:pic>
        <p:nvPicPr>
          <p:cNvPr id="12" name="Kép 11" descr="IMG_1233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7504" y="1124743"/>
            <a:ext cx="4320480" cy="2898159"/>
          </a:xfrm>
          <a:prstGeom prst="rect">
            <a:avLst/>
          </a:prstGeom>
        </p:spPr>
      </p:pic>
      <p:pic>
        <p:nvPicPr>
          <p:cNvPr id="13" name="Kép 12" descr="IMG_1296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572000" y="1124744"/>
            <a:ext cx="4320480" cy="2898159"/>
          </a:xfrm>
          <a:prstGeom prst="rect">
            <a:avLst/>
          </a:prstGeom>
        </p:spPr>
      </p:pic>
      <p:pic>
        <p:nvPicPr>
          <p:cNvPr id="14" name="Kép 13" descr="IMG_20170731_190937_2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7504" y="4149080"/>
            <a:ext cx="4320479" cy="2460757"/>
          </a:xfrm>
          <a:prstGeom prst="rect">
            <a:avLst/>
          </a:prstGeom>
        </p:spPr>
      </p:pic>
      <p:pic>
        <p:nvPicPr>
          <p:cNvPr id="16" name="Kép 15" descr="IMG_1242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932040" y="4149080"/>
            <a:ext cx="3649804" cy="2448272"/>
          </a:xfrm>
          <a:prstGeom prst="rect">
            <a:avLst/>
          </a:prstGeom>
        </p:spPr>
      </p:pic>
      <p:pic>
        <p:nvPicPr>
          <p:cNvPr id="18" name="Kép 17" descr="20170715_153605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27584" y="1124743"/>
            <a:ext cx="3168352" cy="5632625"/>
          </a:xfrm>
          <a:prstGeom prst="rect">
            <a:avLst/>
          </a:prstGeom>
        </p:spPr>
      </p:pic>
      <p:pic>
        <p:nvPicPr>
          <p:cNvPr id="19" name="Kép 18" descr="20170715_154439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004048" y="1124744"/>
            <a:ext cx="3168352" cy="5632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rtalom helye 2"/>
          <p:cNvSpPr txBox="1">
            <a:spLocks/>
          </p:cNvSpPr>
          <p:nvPr/>
        </p:nvSpPr>
        <p:spPr>
          <a:xfrm>
            <a:off x="611560" y="332656"/>
            <a:ext cx="8229600" cy="61206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u-HU" sz="19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Összesítő a 2017. évi mezőgazdasági termék értékesítésről: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hu-HU" dirty="0" smtClean="0"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u-HU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Összes értékesítés nyugta és számla alapján: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u-HU" dirty="0" smtClean="0">
                <a:latin typeface="Arial" pitchFamily="34" charset="0"/>
                <a:cs typeface="Arial" pitchFamily="34" charset="0"/>
              </a:rPr>
              <a:t>		paprika:		348,4 kg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u-HU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		paradicsom:	796,6 kg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u-HU" dirty="0" smtClean="0">
                <a:latin typeface="Arial" pitchFamily="34" charset="0"/>
                <a:cs typeface="Arial" pitchFamily="34" charset="0"/>
              </a:rPr>
              <a:t>		uborka:		248,5 kg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u-HU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		hagyma:		126,6 kg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u-HU" dirty="0" smtClean="0">
                <a:latin typeface="Arial" pitchFamily="34" charset="0"/>
                <a:cs typeface="Arial" pitchFamily="34" charset="0"/>
              </a:rPr>
              <a:t>		</a:t>
            </a:r>
            <a:r>
              <a:rPr lang="hu-HU" b="1" dirty="0" smtClean="0">
                <a:latin typeface="Arial" pitchFamily="34" charset="0"/>
                <a:cs typeface="Arial" pitchFamily="34" charset="0"/>
              </a:rPr>
              <a:t>Összesen:	215.240 Ft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hu-HU" sz="180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u-HU" noProof="0" dirty="0" smtClean="0">
                <a:latin typeface="Arial" pitchFamily="34" charset="0"/>
                <a:cs typeface="Arial" pitchFamily="34" charset="0"/>
              </a:rPr>
              <a:t>Lakosság számára kiosztásra került: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hu-HU" dirty="0" smtClean="0">
                <a:latin typeface="Arial" pitchFamily="34" charset="0"/>
                <a:cs typeface="Arial" pitchFamily="34" charset="0"/>
              </a:rPr>
              <a:t>		paprika:		143,3 kg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hu-HU" dirty="0" smtClean="0">
                <a:latin typeface="Arial" pitchFamily="34" charset="0"/>
                <a:cs typeface="Arial" pitchFamily="34" charset="0"/>
              </a:rPr>
              <a:t>		paradicsom:	145    kg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hu-HU" dirty="0" smtClean="0">
                <a:latin typeface="Arial" pitchFamily="34" charset="0"/>
                <a:cs typeface="Arial" pitchFamily="34" charset="0"/>
              </a:rPr>
              <a:t>		uborka:		204    kg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hu-HU" dirty="0" smtClean="0">
                <a:latin typeface="Arial" pitchFamily="34" charset="0"/>
                <a:cs typeface="Arial" pitchFamily="34" charset="0"/>
              </a:rPr>
              <a:t>		</a:t>
            </a:r>
            <a:r>
              <a:rPr lang="hu-HU" b="1" dirty="0" smtClean="0">
                <a:latin typeface="Arial" pitchFamily="34" charset="0"/>
                <a:cs typeface="Arial" pitchFamily="34" charset="0"/>
              </a:rPr>
              <a:t>Összesen:	64.774 Ft</a:t>
            </a:r>
            <a:endParaRPr lang="hu-HU" noProof="0" dirty="0" smtClean="0"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hu-HU" noProof="0" dirty="0" smtClean="0">
              <a:latin typeface="Arial" pitchFamily="34" charset="0"/>
              <a:cs typeface="Arial" pitchFamily="34" charset="0"/>
            </a:endParaRPr>
          </a:p>
          <a:p>
            <a:pPr marL="342900" lvl="0" indent="-342900">
              <a:spcBef>
                <a:spcPct val="20000"/>
              </a:spcBef>
              <a:defRPr/>
            </a:pPr>
            <a:r>
              <a:rPr lang="hu-HU" dirty="0" smtClean="0">
                <a:latin typeface="Arial" pitchFamily="34" charset="0"/>
                <a:cs typeface="Arial" pitchFamily="34" charset="0"/>
              </a:rPr>
              <a:t>Önkormányzat által felhasznált és lefagyasztott: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hu-HU" dirty="0" smtClean="0">
                <a:latin typeface="Arial" pitchFamily="34" charset="0"/>
                <a:cs typeface="Arial" pitchFamily="34" charset="0"/>
              </a:rPr>
              <a:t>		paprika:		100 kg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hu-HU" dirty="0" smtClean="0">
                <a:latin typeface="Arial" pitchFamily="34" charset="0"/>
                <a:cs typeface="Arial" pitchFamily="34" charset="0"/>
              </a:rPr>
              <a:t>		paradicsom:	  40 kg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hu-HU" dirty="0" smtClean="0">
                <a:latin typeface="Arial" pitchFamily="34" charset="0"/>
                <a:cs typeface="Arial" pitchFamily="34" charset="0"/>
              </a:rPr>
              <a:t>		uborka:		140 kg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hu-HU" dirty="0" smtClean="0">
                <a:latin typeface="Arial" pitchFamily="34" charset="0"/>
                <a:cs typeface="Arial" pitchFamily="34" charset="0"/>
              </a:rPr>
              <a:t>		hagyma:		  50 kg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hu-HU" dirty="0" smtClean="0">
                <a:latin typeface="Arial" pitchFamily="34" charset="0"/>
                <a:cs typeface="Arial" pitchFamily="34" charset="0"/>
              </a:rPr>
              <a:t>		zeller:		180 db</a:t>
            </a:r>
          </a:p>
        </p:txBody>
      </p:sp>
      <p:sp>
        <p:nvSpPr>
          <p:cNvPr id="5" name="Tartalom helye 2"/>
          <p:cNvSpPr txBox="1">
            <a:spLocks/>
          </p:cNvSpPr>
          <p:nvPr/>
        </p:nvSpPr>
        <p:spPr>
          <a:xfrm>
            <a:off x="4932040" y="1988840"/>
            <a:ext cx="3816424" cy="20882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u-HU" sz="1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Összes megtermelt mennyiség: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u-HU" b="1" dirty="0" smtClean="0">
                <a:latin typeface="Arial" pitchFamily="34" charset="0"/>
                <a:cs typeface="Arial" pitchFamily="34" charset="0"/>
              </a:rPr>
              <a:t>	paprika:	   631,7 kg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u-HU" sz="1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	paradicsom:	1.001,6 kg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u-HU" b="1" dirty="0" smtClean="0">
                <a:latin typeface="Arial" pitchFamily="34" charset="0"/>
                <a:cs typeface="Arial" pitchFamily="34" charset="0"/>
              </a:rPr>
              <a:t>	uborka:	   617,5 kg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u-HU" sz="1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	hagyma:	   173,6 kg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u-HU" b="1" dirty="0" smtClean="0">
                <a:latin typeface="Arial" pitchFamily="34" charset="0"/>
                <a:cs typeface="Arial" pitchFamily="34" charset="0"/>
              </a:rPr>
              <a:t>	zeller:	   180 db</a:t>
            </a:r>
            <a:endParaRPr kumimoji="0" lang="hu-HU" sz="1800" b="1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hu-HU" sz="1800" b="1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 txBox="1">
            <a:spLocks/>
          </p:cNvSpPr>
          <p:nvPr/>
        </p:nvSpPr>
        <p:spPr>
          <a:xfrm>
            <a:off x="467544" y="188640"/>
            <a:ext cx="7772400" cy="72008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Közfoglalkoztatott</a:t>
            </a:r>
            <a:r>
              <a:rPr kumimoji="0" lang="hu-HU" sz="2800" b="1" i="0" u="none" strike="noStrike" kern="1200" cap="none" spc="0" normalizeH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kiállítás</a:t>
            </a:r>
            <a:endParaRPr kumimoji="0" lang="hu-HU" sz="2800" b="1" i="0" u="none" strike="noStrike" kern="1200" cap="none" spc="0" normalizeH="0" baseline="0" noProof="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chemeClr val="tx1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6" name="Kép 5" descr="20170908_0950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35488" y="908720"/>
            <a:ext cx="4608512" cy="2592288"/>
          </a:xfrm>
          <a:prstGeom prst="rect">
            <a:avLst/>
          </a:prstGeom>
        </p:spPr>
      </p:pic>
      <p:pic>
        <p:nvPicPr>
          <p:cNvPr id="8" name="Kép 7" descr="20170908_0950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1124744"/>
            <a:ext cx="5364089" cy="3017300"/>
          </a:xfrm>
          <a:prstGeom prst="rect">
            <a:avLst/>
          </a:prstGeom>
        </p:spPr>
      </p:pic>
      <p:pic>
        <p:nvPicPr>
          <p:cNvPr id="9" name="Kép 8" descr="20170908_09513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3429000"/>
            <a:ext cx="1928813" cy="3429000"/>
          </a:xfrm>
          <a:prstGeom prst="rect">
            <a:avLst/>
          </a:prstGeom>
        </p:spPr>
      </p:pic>
      <p:pic>
        <p:nvPicPr>
          <p:cNvPr id="10" name="Kép 9" descr="20170908_14130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293096"/>
            <a:ext cx="4303801" cy="2420888"/>
          </a:xfrm>
          <a:prstGeom prst="rect">
            <a:avLst/>
          </a:prstGeom>
        </p:spPr>
      </p:pic>
      <p:pic>
        <p:nvPicPr>
          <p:cNvPr id="11" name="Kép 10" descr="20170908_14152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00192" y="4185084"/>
            <a:ext cx="2843808" cy="1599642"/>
          </a:xfrm>
          <a:prstGeom prst="rect">
            <a:avLst/>
          </a:prstGeom>
        </p:spPr>
      </p:pic>
      <p:pic>
        <p:nvPicPr>
          <p:cNvPr id="12" name="Kép 11" descr="20170908_14591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1556792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rtalom helye 2"/>
          <p:cNvSpPr txBox="1">
            <a:spLocks/>
          </p:cNvSpPr>
          <p:nvPr/>
        </p:nvSpPr>
        <p:spPr>
          <a:xfrm>
            <a:off x="571472" y="1500174"/>
            <a:ext cx="8229600" cy="1000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u-HU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Kiegészítő támogatás: 2.680 </a:t>
            </a:r>
            <a:r>
              <a:rPr kumimoji="0" lang="hu-HU" sz="1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eFt</a:t>
            </a:r>
            <a:r>
              <a:rPr kumimoji="0" lang="hu-HU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(8.935 m2-es telek megvásárlása)</a:t>
            </a:r>
          </a:p>
        </p:txBody>
      </p:sp>
      <p:sp>
        <p:nvSpPr>
          <p:cNvPr id="6" name="Cím 1"/>
          <p:cNvSpPr txBox="1">
            <a:spLocks/>
          </p:cNvSpPr>
          <p:nvPr/>
        </p:nvSpPr>
        <p:spPr>
          <a:xfrm>
            <a:off x="683568" y="332657"/>
            <a:ext cx="7772400" cy="72008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PÁLYÁZATOK</a:t>
            </a:r>
            <a:endParaRPr kumimoji="0" lang="hu-HU" sz="2800" b="1" i="0" u="none" strike="noStrike" kern="1200" cap="none" spc="0" normalizeH="0" baseline="0" noProof="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chemeClr val="tx1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5" name="Tartalom helye 2"/>
          <p:cNvSpPr txBox="1">
            <a:spLocks/>
          </p:cNvSpPr>
          <p:nvPr/>
        </p:nvSpPr>
        <p:spPr>
          <a:xfrm>
            <a:off x="571472" y="2571744"/>
            <a:ext cx="8229600" cy="7858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u-HU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Kiegészítő támogatás: 1.900 </a:t>
            </a:r>
            <a:r>
              <a:rPr kumimoji="0" lang="hu-HU" sz="1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eFt</a:t>
            </a:r>
            <a:r>
              <a:rPr kumimoji="0" lang="hu-HU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(9.722 m2-es telek megvásárlása)</a:t>
            </a:r>
            <a:br>
              <a:rPr kumimoji="0" lang="hu-HU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</a:br>
            <a:endParaRPr kumimoji="0" lang="hu-HU" sz="18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artalom helye 2"/>
          <p:cNvSpPr txBox="1">
            <a:spLocks/>
          </p:cNvSpPr>
          <p:nvPr/>
        </p:nvSpPr>
        <p:spPr>
          <a:xfrm>
            <a:off x="571472" y="3500438"/>
            <a:ext cx="8229600" cy="23574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u-HU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Ajándékozás címén magánszemélytől 14.717 m2 nagyságú terület került adományozásra az önkormányzat részére a közmunkaprogram támogatására.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u-HU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/>
            </a:r>
            <a:br>
              <a:rPr kumimoji="0" lang="hu-HU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</a:br>
            <a:r>
              <a:rPr kumimoji="0" lang="hu-HU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Így összesen az önkormányzat földterülete növekedett: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u-HU" dirty="0" smtClean="0">
                <a:latin typeface="Arial" pitchFamily="34" charset="0"/>
                <a:cs typeface="Arial" pitchFamily="34" charset="0"/>
              </a:rPr>
              <a:t>							</a:t>
            </a:r>
            <a:r>
              <a:rPr kumimoji="0" lang="hu-HU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34.474 m2-rel </a:t>
            </a:r>
            <a:r>
              <a:rPr kumimoji="0" lang="hu-HU" sz="1800" b="0" i="0" u="none" strike="noStrike" kern="1200" cap="none" spc="0" normalizeH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(3,44 </a:t>
            </a:r>
            <a:r>
              <a:rPr kumimoji="0" lang="hu-HU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ha)</a:t>
            </a:r>
            <a:endParaRPr kumimoji="0" lang="hu-HU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hu-HU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ír">
  <a:themeElements>
    <a:clrScheme name="Papí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í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í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457</TotalTime>
  <Words>344</Words>
  <Application>Microsoft Office PowerPoint</Application>
  <PresentationFormat>Diavetítés a képernyőre (4:3 oldalarány)</PresentationFormat>
  <Paragraphs>117</Paragraphs>
  <Slides>17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17</vt:i4>
      </vt:variant>
    </vt:vector>
  </HeadingPairs>
  <TitlesOfParts>
    <vt:vector size="18" baseType="lpstr">
      <vt:lpstr>Papír</vt:lpstr>
      <vt:lpstr>   KÖZMEGHALLGATÁS  2017. december 08.</vt:lpstr>
      <vt:lpstr>2. dia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  <vt:lpstr>16. dia</vt:lpstr>
      <vt:lpstr>17.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Vágáshuta költségvetése 2017. év</dc:title>
  <dc:creator>User</dc:creator>
  <cp:lastModifiedBy>User</cp:lastModifiedBy>
  <cp:revision>67</cp:revision>
  <dcterms:created xsi:type="dcterms:W3CDTF">2017-12-05T17:40:46Z</dcterms:created>
  <dcterms:modified xsi:type="dcterms:W3CDTF">2018-01-02T19:36:30Z</dcterms:modified>
</cp:coreProperties>
</file>